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91" r:id="rId4"/>
    <p:sldId id="292" r:id="rId5"/>
    <p:sldId id="284" r:id="rId6"/>
    <p:sldId id="293" r:id="rId7"/>
    <p:sldId id="286" r:id="rId8"/>
    <p:sldId id="287" r:id="rId9"/>
    <p:sldId id="288" r:id="rId10"/>
    <p:sldId id="266" r:id="rId11"/>
    <p:sldId id="267" r:id="rId12"/>
    <p:sldId id="272" r:id="rId13"/>
    <p:sldId id="273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61" r:id="rId23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preferSingleView="1">
    <p:restoredLeft sz="15621" autoAdjust="0"/>
    <p:restoredTop sz="94630" autoAdjust="0"/>
  </p:normalViewPr>
  <p:slideViewPr>
    <p:cSldViewPr>
      <p:cViewPr varScale="1">
        <p:scale>
          <a:sx n="84" d="100"/>
          <a:sy n="84" d="100"/>
        </p:scale>
        <p:origin x="150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60" cy="493714"/>
          </a:xfrm>
          <a:prstGeom prst="rect">
            <a:avLst/>
          </a:prstGeom>
        </p:spPr>
        <p:txBody>
          <a:bodyPr vert="horz" lIns="90984" tIns="45492" rIns="90984" bIns="4549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60" cy="493714"/>
          </a:xfrm>
          <a:prstGeom prst="rect">
            <a:avLst/>
          </a:prstGeom>
        </p:spPr>
        <p:txBody>
          <a:bodyPr vert="horz" lIns="90984" tIns="45492" rIns="90984" bIns="45492" rtlCol="0"/>
          <a:lstStyle>
            <a:lvl1pPr algn="r">
              <a:defRPr sz="1200"/>
            </a:lvl1pPr>
          </a:lstStyle>
          <a:p>
            <a:fld id="{BBE773D9-08DD-45C3-B6EA-7EBBB2591AFA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4" tIns="45492" rIns="90984" bIns="4549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71"/>
            <a:ext cx="5438140" cy="4443413"/>
          </a:xfrm>
          <a:prstGeom prst="rect">
            <a:avLst/>
          </a:prstGeom>
        </p:spPr>
        <p:txBody>
          <a:bodyPr vert="horz" lIns="90984" tIns="45492" rIns="90984" bIns="4549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60" cy="493714"/>
          </a:xfrm>
          <a:prstGeom prst="rect">
            <a:avLst/>
          </a:prstGeom>
        </p:spPr>
        <p:txBody>
          <a:bodyPr vert="horz" lIns="90984" tIns="45492" rIns="90984" bIns="4549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4"/>
            <a:ext cx="2945660" cy="493714"/>
          </a:xfrm>
          <a:prstGeom prst="rect">
            <a:avLst/>
          </a:prstGeom>
        </p:spPr>
        <p:txBody>
          <a:bodyPr vert="horz" lIns="90984" tIns="45492" rIns="90984" bIns="45492" rtlCol="0" anchor="b"/>
          <a:lstStyle>
            <a:lvl1pPr algn="r">
              <a:defRPr sz="1200"/>
            </a:lvl1pPr>
          </a:lstStyle>
          <a:p>
            <a:fld id="{2D1D362D-D470-4E36-ADE3-B4B444D500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01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11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12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13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14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15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16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17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18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19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20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3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174112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21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4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47502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5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53426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6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59845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751012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8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23268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9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02486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>
                <a:solidFill>
                  <a:prstClr val="black"/>
                </a:solidFill>
              </a:rPr>
              <a:pPr/>
              <a:t>10</a:t>
            </a:fld>
            <a:endParaRPr lang="ar-K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7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6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5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4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2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2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4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06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02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01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1D0F1-45D5-4D36-A5CB-A6F468EAF9B3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Internal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7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0080" y="1388368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3600" b="1" dirty="0" smtClean="0">
                <a:solidFill>
                  <a:srgbClr val="8C8A26"/>
                </a:solidFill>
                <a:cs typeface="mohammad bold art 1" pitchFamily="2" charset="-78"/>
              </a:rPr>
              <a:t>ورشة عمل</a:t>
            </a:r>
            <a:r>
              <a:rPr lang="en-US" sz="4800" b="1" dirty="0" smtClean="0">
                <a:solidFill>
                  <a:srgbClr val="8C8A26"/>
                </a:solidFill>
                <a:cs typeface="mohammad bold art 1" pitchFamily="2" charset="-78"/>
              </a:rPr>
              <a:t/>
            </a:r>
            <a:br>
              <a:rPr lang="en-US" sz="4800" b="1" dirty="0" smtClean="0">
                <a:solidFill>
                  <a:srgbClr val="8C8A26"/>
                </a:solidFill>
                <a:cs typeface="mohammad bold art 1" pitchFamily="2" charset="-78"/>
              </a:rPr>
            </a:br>
            <a:endParaRPr lang="en-GB" sz="4800" dirty="0">
              <a:cs typeface="mohammad bold art 1" pitchFamily="2" charset="-78"/>
            </a:endParaRPr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3608" y="2420888"/>
            <a:ext cx="6400800" cy="3168352"/>
          </a:xfrm>
        </p:spPr>
        <p:txBody>
          <a:bodyPr>
            <a:normAutofit fontScale="92500" lnSpcReduction="20000"/>
          </a:bodyPr>
          <a:lstStyle/>
          <a:p>
            <a:pPr rtl="1"/>
            <a:r>
              <a:rPr lang="ar-KW" sz="4800" b="1" dirty="0" err="1" smtClean="0">
                <a:solidFill>
                  <a:srgbClr val="1F497D"/>
                </a:solidFill>
                <a:cs typeface="mohammad bold art 1" pitchFamily="2" charset="-78"/>
              </a:rPr>
              <a:t>حوكمة</a:t>
            </a:r>
            <a:r>
              <a:rPr lang="ar-KW" sz="4800" b="1" dirty="0" smtClean="0">
                <a:solidFill>
                  <a:srgbClr val="1F497D"/>
                </a:solidFill>
                <a:cs typeface="mohammad bold art 1" pitchFamily="2" charset="-78"/>
              </a:rPr>
              <a:t> الشركات</a:t>
            </a:r>
          </a:p>
          <a:p>
            <a:pPr rtl="1"/>
            <a:endParaRPr lang="en-US" sz="48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pPr rtl="1"/>
            <a:r>
              <a:rPr lang="ar-KW" sz="4800" b="1" dirty="0" smtClean="0">
                <a:solidFill>
                  <a:srgbClr val="1F497D"/>
                </a:solidFill>
                <a:cs typeface="mohammad bold art 1" pitchFamily="2" charset="-78"/>
              </a:rPr>
              <a:t>إدارة </a:t>
            </a:r>
            <a:r>
              <a:rPr lang="ar-KW" sz="4800" b="1" dirty="0">
                <a:solidFill>
                  <a:srgbClr val="1F497D"/>
                </a:solidFill>
                <a:cs typeface="mohammad bold art 1" pitchFamily="2" charset="-78"/>
              </a:rPr>
              <a:t>تنظيم وحوكمة الشركات</a:t>
            </a:r>
          </a:p>
          <a:p>
            <a:pPr rtl="1"/>
            <a:endParaRPr lang="ar-KW" sz="48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pPr rtl="1"/>
            <a:r>
              <a:rPr lang="ar-KW" sz="2800" b="1" dirty="0" smtClean="0">
                <a:solidFill>
                  <a:srgbClr val="1F497D"/>
                </a:solidFill>
                <a:cs typeface="mohammad bold art 1" pitchFamily="2" charset="-78"/>
              </a:rPr>
              <a:t>التاريخ</a:t>
            </a:r>
            <a:r>
              <a:rPr lang="ar-KW" sz="2800" b="1" dirty="0" smtClean="0">
                <a:solidFill>
                  <a:schemeClr val="tx2"/>
                </a:solidFill>
                <a:cs typeface="mohammad bold art 1" pitchFamily="2" charset="-78"/>
              </a:rPr>
              <a:t>: 22/12/2015</a:t>
            </a:r>
          </a:p>
        </p:txBody>
      </p:sp>
    </p:spTree>
    <p:extLst>
      <p:ext uri="{BB962C8B-B14F-4D97-AF65-F5344CB8AC3E}">
        <p14:creationId xmlns:p14="http://schemas.microsoft.com/office/powerpoint/2010/main" val="18012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856" y="274638"/>
            <a:ext cx="5410943" cy="1143000"/>
          </a:xfrm>
        </p:spPr>
        <p:txBody>
          <a:bodyPr>
            <a:normAutofit fontScale="90000"/>
          </a:bodyPr>
          <a:lstStyle/>
          <a:p>
            <a:pPr algn="r" rtl="1" fontAlgn="base">
              <a:spcAft>
                <a:spcPct val="0"/>
              </a:spcAft>
            </a:pP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الأولى : بناء هيكل متوازن لمجلس الإدارة</a:t>
            </a:r>
            <a:b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Construct a Balanced Board Composition</a:t>
            </a:r>
            <a:r>
              <a:rPr lang="en-US" sz="2400" dirty="0"/>
              <a:t/>
            </a:r>
            <a:br>
              <a:rPr lang="en-US" sz="2400" dirty="0"/>
            </a:br>
            <a:endParaRPr lang="ar-KW" sz="2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SA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معايير </a:t>
            </a:r>
            <a:r>
              <a:rPr lang="ar-SA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تشكيل مجلس </a:t>
            </a:r>
            <a:r>
              <a:rPr lang="ar-SA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الإدارة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:</a:t>
            </a:r>
          </a:p>
          <a:p>
            <a:pPr algn="just" rtl="1" fontAlgn="base">
              <a:spcAft>
                <a:spcPct val="0"/>
              </a:spcAft>
            </a:pPr>
            <a:r>
              <a:rPr lang="ar-SA" sz="2400" b="1" dirty="0">
                <a:latin typeface="Calibri" pitchFamily="34" charset="0"/>
                <a:cs typeface="mohammad bold art 1" pitchFamily="2" charset="-78"/>
              </a:rPr>
              <a:t>عدد كافٍ من الأعضاء بما يسمح </a:t>
            </a:r>
            <a:r>
              <a:rPr lang="ar-SA" sz="2400" b="1" dirty="0" smtClean="0">
                <a:latin typeface="Calibri" pitchFamily="34" charset="0"/>
                <a:cs typeface="mohammad bold art 1" pitchFamily="2" charset="-78"/>
              </a:rPr>
              <a:t>بتشكيل عدد من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اسب من</a:t>
            </a:r>
            <a:r>
              <a:rPr lang="ar-SA" sz="2400" b="1" dirty="0" smtClean="0">
                <a:latin typeface="Calibri" pitchFamily="34" charset="0"/>
                <a:cs typeface="mohammad bold art 1" pitchFamily="2" charset="-78"/>
              </a:rPr>
              <a:t> اللجان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 المتنوعة.</a:t>
            </a:r>
            <a:endParaRPr lang="ar-KW" sz="24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SA" sz="2400" b="1" dirty="0">
                <a:latin typeface="Calibri" pitchFamily="34" charset="0"/>
                <a:cs typeface="mohammad bold art 1" pitchFamily="2" charset="-78"/>
              </a:rPr>
              <a:t>التنوع في خبرات 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و</a:t>
            </a:r>
            <a:r>
              <a:rPr lang="ar-SA" sz="2400" b="1" dirty="0" smtClean="0">
                <a:latin typeface="Calibri" pitchFamily="34" charset="0"/>
                <a:cs typeface="mohammad bold art 1" pitchFamily="2" charset="-78"/>
              </a:rPr>
              <a:t>مهارات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400" b="1" dirty="0">
                <a:latin typeface="Calibri" pitchFamily="34" charset="0"/>
                <a:cs typeface="mohammad bold art 1" pitchFamily="2" charset="-78"/>
              </a:rPr>
              <a:t>أعضاء مجلس 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الإدارة.</a:t>
            </a:r>
            <a:endParaRPr lang="ar-KW" sz="24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SA" sz="2400" b="1" dirty="0">
                <a:latin typeface="Calibri" pitchFamily="34" charset="0"/>
                <a:cs typeface="mohammad bold art 1" pitchFamily="2" charset="-78"/>
              </a:rPr>
              <a:t>أغلبية أعضاء مجلس الإدارة من الأعضاء غير </a:t>
            </a:r>
            <a:r>
              <a:rPr lang="ar-SA" sz="2400" b="1" dirty="0" smtClean="0">
                <a:latin typeface="Calibri" pitchFamily="34" charset="0"/>
                <a:cs typeface="mohammad bold art 1" pitchFamily="2" charset="-78"/>
              </a:rPr>
              <a:t>التنفيذيين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.</a:t>
            </a:r>
            <a:endParaRPr lang="ar-KW" sz="24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توافر عضو مستقل على الأقل واستيفاؤه شروط الاستقلالية.</a:t>
            </a:r>
            <a:endParaRPr lang="ar-KW" sz="24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SA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تنظيم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المجلس ل</a:t>
            </a:r>
            <a:r>
              <a:rPr lang="ar-SA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أعماله </a:t>
            </a:r>
            <a:r>
              <a:rPr lang="ar-SA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وتخصيص الوقت الكافي للاضطلاع بالمهام </a:t>
            </a:r>
            <a:r>
              <a:rPr lang="ar-SA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والمس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ؤ</a:t>
            </a:r>
            <a:r>
              <a:rPr lang="ar-SA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وليات </a:t>
            </a:r>
            <a:r>
              <a:rPr lang="ar-SA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المنوطة </a:t>
            </a:r>
            <a:r>
              <a:rPr lang="ar-SA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به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:</a:t>
            </a:r>
          </a:p>
          <a:p>
            <a:pPr algn="just" rtl="1" fontAlgn="base">
              <a:spcAft>
                <a:spcPct val="0"/>
              </a:spcAft>
            </a:pPr>
            <a:r>
              <a:rPr lang="ar-SA" sz="2400" b="1" dirty="0">
                <a:latin typeface="Calibri" pitchFamily="34" charset="0"/>
                <a:cs typeface="mohammad bold art 1" pitchFamily="2" charset="-78"/>
              </a:rPr>
              <a:t>تنظيم اجتماعات 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دورية ل</a:t>
            </a:r>
            <a:r>
              <a:rPr lang="ar-SA" sz="2400" b="1" dirty="0" smtClean="0">
                <a:latin typeface="Calibri" pitchFamily="34" charset="0"/>
                <a:cs typeface="mohammad bold art 1" pitchFamily="2" charset="-78"/>
              </a:rPr>
              <a:t>مجلس </a:t>
            </a:r>
            <a:r>
              <a:rPr lang="ar-SA" sz="2400" b="1" dirty="0">
                <a:latin typeface="Calibri" pitchFamily="34" charset="0"/>
                <a:cs typeface="mohammad bold art 1" pitchFamily="2" charset="-78"/>
              </a:rPr>
              <a:t>الإدارة </a:t>
            </a:r>
            <a:r>
              <a:rPr lang="ar-SA" sz="2400" b="1" dirty="0" smtClean="0">
                <a:latin typeface="Calibri" pitchFamily="34" charset="0"/>
                <a:cs typeface="mohammad bold art 1" pitchFamily="2" charset="-78"/>
              </a:rPr>
              <a:t>و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تحديد </a:t>
            </a:r>
            <a:r>
              <a:rPr lang="ar-SA" sz="2400" b="1" dirty="0" smtClean="0">
                <a:latin typeface="Calibri" pitchFamily="34" charset="0"/>
                <a:cs typeface="mohammad bold art 1" pitchFamily="2" charset="-78"/>
              </a:rPr>
              <a:t>جدول الأعمال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.</a:t>
            </a:r>
            <a:endParaRPr lang="ar-KW" sz="24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2400" b="1" dirty="0">
                <a:latin typeface="Calibri" pitchFamily="34" charset="0"/>
                <a:cs typeface="mohammad bold art 1" pitchFamily="2" charset="-78"/>
              </a:rPr>
              <a:t>تسجيل وتنسيق وحفظ محاضر اجتماعات مجلس 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الإدارة.</a:t>
            </a:r>
            <a:endParaRPr lang="en-US" sz="2400" b="1" dirty="0"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82352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36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856" y="274638"/>
            <a:ext cx="5410943" cy="1143000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الثانية : التحديد السليم للمهام 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والمسؤوليات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Establish Appropriate Roles and Responsibilities</a:t>
            </a:r>
            <a:r>
              <a:rPr lang="en-US" sz="2000" dirty="0"/>
              <a:t/>
            </a:r>
            <a:br>
              <a:rPr lang="en-US" sz="2000" dirty="0"/>
            </a:br>
            <a:endParaRPr lang="ar-SA" sz="20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يتعين أن</a:t>
            </a:r>
            <a:r>
              <a:rPr lang="ar-KW" sz="18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يكون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هناك تحديد وتفصيل لما يلي:</a:t>
            </a:r>
          </a:p>
          <a:p>
            <a:pPr algn="just" rtl="1" fontAlgn="base">
              <a:spcAft>
                <a:spcPct val="0"/>
              </a:spcAft>
            </a:pPr>
            <a:r>
              <a:rPr lang="ar-SA" sz="1800" b="1" dirty="0">
                <a:latin typeface="Calibri" pitchFamily="34" charset="0"/>
                <a:cs typeface="mohammad bold art 1" pitchFamily="2" charset="-78"/>
              </a:rPr>
              <a:t>مهام ومسؤوليات مجلس </a:t>
            </a:r>
            <a:r>
              <a:rPr lang="ar-SA" sz="1800" b="1" dirty="0" smtClean="0">
                <a:latin typeface="Calibri" pitchFamily="34" charset="0"/>
                <a:cs typeface="mohammad bold art 1" pitchFamily="2" charset="-78"/>
              </a:rPr>
              <a:t>الإدارة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واجبات ومسؤوليات رئيس مجلس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الإدارة.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مهام ومسؤوليات الإدارة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التنفيذية.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900" b="1" u="sng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تشكيل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لجان متخصصة تتمتع بالاستقلالية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سبيل المثال: </a:t>
            </a:r>
            <a:endParaRPr lang="ar-KW" sz="18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لجنة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التدقيق.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لجنة </a:t>
            </a: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إدارة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المخاطر.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لجنة </a:t>
            </a: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الترشيحات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والمكافآت.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1050" b="1" dirty="0" smtClean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الحصول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المعلومات والبيانات بشكل دقيق وفي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الوقت المناسب :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تطوير البنية الأساسية لنظم تكنولوجيا المعلومات.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نظم التقارير.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74638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11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3888" y="188640"/>
            <a:ext cx="5122911" cy="1228998"/>
          </a:xfrm>
        </p:spPr>
        <p:txBody>
          <a:bodyPr>
            <a:normAutofit fontScale="90000"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الثالثة : 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اختي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ار أشخ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اص م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ن </a:t>
            </a:r>
            <a:r>
              <a:rPr lang="ar-SA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ذوي 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الكف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KW" sz="2000" b="1" dirty="0" err="1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اء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ة لعضوي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ة مجل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س </a:t>
            </a:r>
            <a:r>
              <a:rPr lang="ar-SA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الإدارة والإدارة 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نف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SA" sz="2000" b="1" dirty="0" err="1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يذي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ة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Recruit </a:t>
            </a:r>
            <a:r>
              <a:rPr lang="en-US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Highly Qualified Candidates for the Board of Directors and the Executive Management</a:t>
            </a:r>
            <a:r>
              <a:rPr lang="en-US" sz="1400" dirty="0"/>
              <a:t/>
            </a:r>
            <a:br>
              <a:rPr lang="en-US" sz="1400" dirty="0"/>
            </a:br>
            <a:endParaRPr lang="ar-SA" sz="1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الالتزام بمعايير الكفاءة والنزاهة عند تعيين أعضاء مجلس الإدارة والإدارة التنفيذية، وذلك من خلال تشكيل لجنة تختص بالترشيحات ومنح </a:t>
            </a:r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التعويضات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والمكافآت، </a:t>
            </a:r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وأن</a:t>
            </a:r>
            <a:r>
              <a:rPr lang="ar-KW" sz="28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يراعى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التالي:</a:t>
            </a:r>
          </a:p>
          <a:p>
            <a:pPr lvl="1" algn="just" rtl="1" fontAlgn="base">
              <a:spcAft>
                <a:spcPct val="0"/>
              </a:spcAft>
            </a:pPr>
            <a:r>
              <a:rPr lang="ar-SA" sz="2400" b="1" dirty="0" smtClean="0">
                <a:latin typeface="Calibri" pitchFamily="34" charset="0"/>
                <a:cs typeface="mohammad bold art 1" pitchFamily="2" charset="-78"/>
              </a:rPr>
              <a:t>لا </a:t>
            </a:r>
            <a:r>
              <a:rPr lang="ar-SA" sz="2400" b="1" dirty="0">
                <a:latin typeface="Calibri" pitchFamily="34" charset="0"/>
                <a:cs typeface="mohammad bold art 1" pitchFamily="2" charset="-78"/>
              </a:rPr>
              <a:t>يقل عدد أعضائها عن </a:t>
            </a:r>
            <a:r>
              <a:rPr lang="ar-SA" sz="2400" b="1" dirty="0" smtClean="0">
                <a:latin typeface="Calibri" pitchFamily="34" charset="0"/>
                <a:cs typeface="mohammad bold art 1" pitchFamily="2" charset="-78"/>
              </a:rPr>
              <a:t>ثلاثة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lvl="1" algn="just" rtl="1" fontAlgn="base">
              <a:spcAft>
                <a:spcPct val="0"/>
              </a:spcAft>
            </a:pPr>
            <a:r>
              <a:rPr lang="ar-KW" sz="2400" b="1" dirty="0">
                <a:latin typeface="Calibri" pitchFamily="34" charset="0"/>
                <a:cs typeface="mohammad bold art 1" pitchFamily="2" charset="-78"/>
              </a:rPr>
              <a:t>أحد أعضائها على الأقل من الأعضاء 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المستقلين.</a:t>
            </a:r>
          </a:p>
          <a:p>
            <a:pPr lvl="1" algn="just" rtl="1" fontAlgn="base">
              <a:spcAft>
                <a:spcPct val="0"/>
              </a:spcAft>
            </a:pPr>
            <a:r>
              <a:rPr lang="ar-KW" sz="2400" b="1" dirty="0">
                <a:latin typeface="Calibri" pitchFamily="34" charset="0"/>
                <a:cs typeface="mohammad bold art 1" pitchFamily="2" charset="-78"/>
              </a:rPr>
              <a:t>أن يكون رئيسها عضواً من أعضاء مجلس الإدارة غير 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التنفيذيين.</a:t>
            </a:r>
          </a:p>
          <a:p>
            <a:pPr lvl="1" algn="just" rtl="1" fontAlgn="base">
              <a:spcAft>
                <a:spcPct val="0"/>
              </a:spcAft>
            </a:pP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‌إعداد </a:t>
            </a:r>
            <a:r>
              <a:rPr lang="ar-KW" sz="2400" b="1" dirty="0">
                <a:latin typeface="Calibri" pitchFamily="34" charset="0"/>
                <a:cs typeface="mohammad bold art 1" pitchFamily="2" charset="-78"/>
              </a:rPr>
              <a:t>تقرير سنوي مفصل عن كافة المكافآت الممنوحة لأعضاء مجلس الإدارة والإدارة 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التنفيذية.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68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3888" y="188640"/>
            <a:ext cx="5122911" cy="1228998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الرابعـة : ضمان نزاهة التقارير المالية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Safeguard the Integrity of Financial Reporting</a:t>
            </a:r>
            <a:r>
              <a:rPr lang="en-US" sz="1400" dirty="0" smtClean="0">
                <a:cs typeface="mohammad bold art 1" pitchFamily="2" charset="-78"/>
              </a:rPr>
              <a:t/>
            </a:r>
            <a:br>
              <a:rPr lang="en-US" sz="1400" dirty="0" smtClean="0">
                <a:cs typeface="mohammad bold art 1" pitchFamily="2" charset="-78"/>
              </a:rPr>
            </a:br>
            <a:endParaRPr lang="ar-SA" sz="14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2493"/>
            <a:ext cx="8229600" cy="4723671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أن يتأكد مجلس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الإدارة والإدارة التنفيذية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من سلامة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ونزاهة التقارير المالية المعدة عن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الشركة، وذلك من خلال تشكيل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لجنة تختص بالتدقيق يكون دورها الأساسي التأكد من سلامة ونزاهة التقارير المالية وأنظمة الرقابة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الداخلية، وفق التالي:</a:t>
            </a:r>
            <a:endParaRPr lang="ar-KW" sz="1800" b="1" dirty="0" smtClean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SA" sz="1800" b="1" dirty="0">
                <a:latin typeface="Calibri" pitchFamily="34" charset="0"/>
                <a:cs typeface="mohammad bold art 1" pitchFamily="2" charset="-78"/>
              </a:rPr>
              <a:t>لا يقل عدد أعضائها عن </a:t>
            </a:r>
            <a:r>
              <a:rPr lang="ar-SA" sz="1800" b="1" dirty="0" smtClean="0">
                <a:latin typeface="Calibri" pitchFamily="34" charset="0"/>
                <a:cs typeface="mohammad bold art 1" pitchFamily="2" charset="-78"/>
              </a:rPr>
              <a:t>ثلاثة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.</a:t>
            </a:r>
            <a:endParaRPr lang="ar-KW" sz="18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أحد أعضائها على الأقل من الأعضاء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المستقلين.</a:t>
            </a:r>
            <a:endParaRPr lang="ar-KW" sz="18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ألا يشغل عضويتها رئيس مجلس الإدارة أو أعضاء مجلس الإدارة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التنفيذيين.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عضو واحد على الأقل من ذوي المؤهلات العلمية و/أو الخبرة العملية في المجالات المحاسبية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والمالية.</a:t>
            </a:r>
            <a:endParaRPr lang="ar-KW" sz="1800" b="1" dirty="0"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1800" b="1" dirty="0" smtClean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التأكد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من استقلالية وحيادية مراقب الحسابات الخارجي عن الشركة ومجلس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إدارتها: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تقوم الجمعية العامة العادية السنوية بتعيين مراقب حسابات الشركة بناء على اقتراح مجلس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الإدارة.</a:t>
            </a:r>
            <a:endParaRPr lang="ar-KW" sz="18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ترشيح مراقب الحسابات بناءً على توصية من لجنة التدقيق المرفوعة إلى مجلس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الإدارة.</a:t>
            </a:r>
            <a:endParaRPr lang="ar-KW" sz="18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أن يكون </a:t>
            </a: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من مراقبي الحسابات المقيدين في السجل الخاص لدى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الهيئة.</a:t>
            </a:r>
          </a:p>
          <a:p>
            <a:pPr algn="just" rtl="1" fontAlgn="base">
              <a:spcAft>
                <a:spcPct val="0"/>
              </a:spcAft>
            </a:pPr>
            <a:endParaRPr lang="ar-KW" sz="1600" b="1" dirty="0"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07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188640"/>
            <a:ext cx="5194919" cy="1228998"/>
          </a:xfrm>
        </p:spPr>
        <p:txBody>
          <a:bodyPr>
            <a:normAutofit fontScale="90000"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الخامسة : وضع نظم سليمة لإدارة المخاطر والرقابة </a:t>
            </a:r>
            <a:r>
              <a:rPr lang="ar-SA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الداخلية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Apply Sound Systems of Risk Management and Internal Audit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ar-SA" sz="1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84" y="1434577"/>
            <a:ext cx="8229600" cy="4858761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تحديد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وقياس ومتابعة المخاطر التي تتعرض لها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الشركة، والالتزام بما يلي: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استقلالية إدارة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المخاطر.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توافر أنظمة وإجراءات فعالة لإدارة المخاطر.</a:t>
            </a:r>
            <a:endParaRPr lang="ar-KW" sz="1800" b="1" u="sng" dirty="0" smtClean="0"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18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تشكيل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لجنة تختص بإدارة المخاطر يكون دورها الأساسي وضع السياسات واللوائح لإدارة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المخاطر.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18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التأكد </a:t>
            </a:r>
            <a:r>
              <a:rPr lang="ar-KW" sz="1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من مدى كفاية أنظمة الضبط والرقابة الداخلية </a:t>
            </a:r>
            <a:r>
              <a:rPr lang="ar-KW" sz="1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لدى الشركة.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يتعين على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الشركة </a:t>
            </a: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أن تقوم بإنشاء إدارة / مكتب / وحدة للتدقيق الداخلي تتمتع بالاستقلالية الفنية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التامة.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يجب تكليف مكتب تدقيق مستقل للقيام بتقييم ومراجعة نظم الرقابة الداخلية </a:t>
            </a:r>
            <a:r>
              <a:rPr lang="ar-KW" sz="1800" b="1" u="sng" dirty="0">
                <a:latin typeface="Calibri" pitchFamily="34" charset="0"/>
                <a:cs typeface="mohammad bold art 1" pitchFamily="2" charset="-78"/>
              </a:rPr>
              <a:t>وإعداد تقرير في هذا الشأن (</a:t>
            </a:r>
            <a:r>
              <a:rPr lang="en-US" sz="1800" b="1" u="sng" dirty="0">
                <a:latin typeface="Calibri" pitchFamily="34" charset="0"/>
                <a:cs typeface="mohammad bold art 1" pitchFamily="2" charset="-78"/>
              </a:rPr>
              <a:t>Internal Control Report) ، </a:t>
            </a:r>
            <a:r>
              <a:rPr lang="ar-KW" sz="1800" b="1" u="sng" dirty="0">
                <a:latin typeface="Calibri" pitchFamily="34" charset="0"/>
                <a:cs typeface="mohammad bold art 1" pitchFamily="2" charset="-78"/>
              </a:rPr>
              <a:t>ويتم موافاة الهيئة به بشكل سنوي</a:t>
            </a: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، ذلك فضلاً عن </a:t>
            </a:r>
            <a:r>
              <a:rPr lang="ar-KW" sz="1800" b="1" u="sng" dirty="0">
                <a:latin typeface="Calibri" pitchFamily="34" charset="0"/>
                <a:cs typeface="mohammad bold art 1" pitchFamily="2" charset="-78"/>
              </a:rPr>
              <a:t>قيام مكتب تدقيق آخر </a:t>
            </a: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بمراجعة وتقييم أداء إدارة / مكتب / وحدة التدقيق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الداخلي، </a:t>
            </a:r>
            <a:r>
              <a:rPr lang="ar-KW" sz="1800" b="1" dirty="0">
                <a:latin typeface="Calibri" pitchFamily="34" charset="0"/>
                <a:cs typeface="mohammad bold art 1" pitchFamily="2" charset="-78"/>
              </a:rPr>
              <a:t>وذلك بشكل دوري كل ثلاث </a:t>
            </a:r>
            <a:r>
              <a:rPr lang="ar-KW" sz="1800" b="1" dirty="0" smtClean="0">
                <a:latin typeface="Calibri" pitchFamily="34" charset="0"/>
                <a:cs typeface="mohammad bold art 1" pitchFamily="2" charset="-78"/>
              </a:rPr>
              <a:t>سنوات.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63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41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188640"/>
            <a:ext cx="5194919" cy="1228998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السادسة: تعزيز السلوك المهني والقيم الأخلاقية</a:t>
            </a:r>
            <a:b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Promote Code of Conduct and Ethical Standards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ar-SA" sz="1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وضع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ميثاق عمل يشتمل على معايير ومحددات السلوك المهني والقيم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الأخلاقية.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800" b="1" u="sng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8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يتعين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مجلس الإدارة وضع سياسات وآليات بشأن الحد من حالات تعارض المصالح وأساليب معالجتها والتعامل معها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800" b="1" u="sng" dirty="0">
              <a:solidFill>
                <a:schemeClr val="tx2"/>
              </a:solidFill>
              <a:latin typeface="Calibri" pitchFamily="34" charset="0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1600" b="1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63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0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188640"/>
            <a:ext cx="5194919" cy="1228998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السابعة : الإفصاح والشفافية بشكل دقيق وفي الوقت </a:t>
            </a:r>
            <a:r>
              <a:rPr lang="ar-SA" sz="19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المناسب</a:t>
            </a: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Ensure Timely and High Quality Disclosure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ar-SA" sz="1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يتعين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مجلس الإدارة وضع آليات العرض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والإفصاح</a:t>
            </a:r>
            <a:r>
              <a:rPr lang="ar-KW" sz="2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الدقيق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والشفاف، مع مراعاة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اتساقها مع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الأحكام</a:t>
            </a:r>
            <a:r>
              <a:rPr lang="ar-KW" sz="2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الواردة في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القانون رقم 7 لسنة 2010</a:t>
            </a:r>
            <a:r>
              <a:rPr lang="ar-KW" sz="2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ولائحته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التنفيذية  وتعديلاتهما.</a:t>
            </a:r>
            <a:endParaRPr lang="ar-KW" sz="20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000" b="1" u="sng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يتعين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الشركة تطوير البنية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الأساسية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لتكنولوجيا المعلومات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والعمل على إنشاء قسم مخصص على الموقع الالكتروني للشركة لحوكمة الشركات بهدف تطوير آليات الإفصاح.</a:t>
            </a:r>
            <a:endParaRPr lang="ar-KW" sz="20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63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41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188640"/>
            <a:ext cx="5194919" cy="1228998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</a:t>
            </a:r>
            <a:r>
              <a:rPr lang="ar-SA" sz="19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الثامنة </a:t>
            </a: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: احترام حقوق </a:t>
            </a:r>
            <a:r>
              <a:rPr lang="ar-SA" sz="19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المساهمين</a:t>
            </a: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Respect the Rights of Shareholders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ar-SA" sz="1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016" y="1402493"/>
            <a:ext cx="8229600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تحديد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وحماية الحقوق العامة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للمساهمين،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وذلك لضمان العدالة والمساواة بين كافة المساهمين بغض النظر عن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مستوياتهم.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2000" b="1" dirty="0" smtClean="0">
                <a:latin typeface="Calibri" pitchFamily="34" charset="0"/>
                <a:cs typeface="mohammad bold art 1" pitchFamily="2" charset="-78"/>
              </a:rPr>
              <a:t>يجب </a:t>
            </a:r>
            <a:r>
              <a:rPr lang="ar-KW" sz="2000" b="1" dirty="0">
                <a:latin typeface="Calibri" pitchFamily="34" charset="0"/>
                <a:cs typeface="mohammad bold art 1" pitchFamily="2" charset="-78"/>
              </a:rPr>
              <a:t>أن يتضمن النظام الأساسي للشركة ولوائحها الداخلية الضوابط اللازمة لضمان ممارسة جميع المساهمين </a:t>
            </a:r>
            <a:r>
              <a:rPr lang="ar-KW" sz="2000" b="1" dirty="0" smtClean="0">
                <a:latin typeface="Calibri" pitchFamily="34" charset="0"/>
                <a:cs typeface="mohammad bold art 1" pitchFamily="2" charset="-78"/>
              </a:rPr>
              <a:t>لحقوقهم.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2000" b="1" dirty="0" smtClean="0">
                <a:latin typeface="Calibri" pitchFamily="34" charset="0"/>
                <a:cs typeface="mohammad bold art 1" pitchFamily="2" charset="-78"/>
              </a:rPr>
              <a:t>معاملة جميع المساهمين المالكين لذات النوع من الأسهم بالتساوي ودون تمييز.</a:t>
            </a:r>
            <a:endParaRPr lang="ar-KW" sz="2000" b="1" dirty="0"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800" b="1" u="sng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مراعاة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الدقة والمتابعة المستمرة للبيانات الخاصة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بالمساهمين.</a:t>
            </a:r>
            <a:endParaRPr lang="ar-KW" sz="20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2000" b="1" dirty="0">
                <a:latin typeface="Calibri" pitchFamily="34" charset="0"/>
                <a:cs typeface="mohammad bold art 1" pitchFamily="2" charset="-78"/>
              </a:rPr>
              <a:t>إمساك سجل </a:t>
            </a:r>
            <a:r>
              <a:rPr lang="ar-KW" sz="2000" b="1" dirty="0" smtClean="0">
                <a:latin typeface="Calibri" pitchFamily="34" charset="0"/>
                <a:cs typeface="mohammad bold art 1" pitchFamily="2" charset="-78"/>
              </a:rPr>
              <a:t>للمساهمين.</a:t>
            </a:r>
            <a:endParaRPr lang="ar-KW" sz="20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2000" b="1" dirty="0">
                <a:latin typeface="Calibri" pitchFamily="34" charset="0"/>
                <a:cs typeface="mohammad bold art 1" pitchFamily="2" charset="-78"/>
              </a:rPr>
              <a:t>إمساك سجل لحملة السندات </a:t>
            </a:r>
            <a:r>
              <a:rPr lang="ar-KW" sz="2000" b="1" dirty="0" smtClean="0">
                <a:latin typeface="Calibri" pitchFamily="34" charset="0"/>
                <a:cs typeface="mohammad bold art 1" pitchFamily="2" charset="-78"/>
              </a:rPr>
              <a:t>والصكوك.</a:t>
            </a:r>
            <a:endParaRPr lang="en-US" sz="2000" b="1" dirty="0" smtClean="0"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8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تشجيع </a:t>
            </a:r>
            <a:r>
              <a:rPr lang="ar-KW" sz="2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المساهمين على المشاركة والتصويت في الاجتماعات الخاصة بجمعيات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الشركة.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800" b="1" u="sng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1600" u="sng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63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5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188640"/>
            <a:ext cx="5194919" cy="1228998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التاسعة : إدراك دور أصحاب </a:t>
            </a:r>
            <a:r>
              <a:rPr lang="ar-SA" sz="19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المصالح</a:t>
            </a: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1900" b="1" dirty="0" err="1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Recognise</a:t>
            </a:r>
            <a:r>
              <a:rPr lang="en-US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the Roles of Stakeholders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ar-SA" sz="1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706" y="1400365"/>
            <a:ext cx="8229600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وضع النظم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والسياسات التي تكفل حماية حقوق أصحاب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المصالح.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b="1" dirty="0" smtClean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العمل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تشجيع أصحاب المصالح على المشاركة في متابعة أنشطة الشركة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المختلفة.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b="1" dirty="0" smtClean="0">
              <a:latin typeface="Calibri" pitchFamily="34" charset="0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1600" u="sng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63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04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188640"/>
            <a:ext cx="5194919" cy="1228998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العاشرة : تعزيز وتحسين </a:t>
            </a:r>
            <a:r>
              <a:rPr lang="ar-SA" sz="19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الأداء</a:t>
            </a:r>
            <a: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SA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19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Encourage and Enhance </a:t>
            </a:r>
            <a:r>
              <a:rPr lang="en-US" sz="19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Performance</a:t>
            </a:r>
            <a:r>
              <a:rPr lang="en-US" sz="1400" dirty="0" smtClean="0">
                <a:cs typeface="mohammad bold art 1" pitchFamily="2" charset="-78"/>
              </a:rPr>
              <a:t/>
            </a:r>
            <a:br>
              <a:rPr lang="en-US" sz="1400" dirty="0" smtClean="0">
                <a:cs typeface="mohammad bold art 1" pitchFamily="2" charset="-78"/>
              </a:rPr>
            </a:br>
            <a:endParaRPr lang="ar-SA" sz="14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15854"/>
            <a:ext cx="8617396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وضع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الآليات التي تتيح حصول كل من أعضاء مجلس الإدارة والإدارة التنفيذية على برامج ودورات تدريبية بشكل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مستمر.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1000" b="1" u="sng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وضع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نظم وآليات لتقييم أداء مجلس الإدارة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ككل،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وأداء كل عضو من أعضاء مجلس الإدارة والإدارة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التنفيذية من خلال مؤشرات نوعية ومؤشرات كمية.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10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خلق ثقافة القيم المؤسسية لدى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العاملين في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الشركة،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وذلك من خلال العمل الدائم على تحقيق الأهداف الاستراتيجية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للشركة،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وتحسين معدلات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الأداء،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والالتزام بالقوانين والتعليمات وخاصة قواعد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الحوكمة.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63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37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4000" dirty="0" smtClean="0">
                <a:solidFill>
                  <a:schemeClr val="tx2"/>
                </a:solidFill>
                <a:cs typeface="mohammad bold art 1" pitchFamily="2" charset="-78"/>
              </a:rPr>
              <a:t>مقدمة</a:t>
            </a:r>
            <a:endParaRPr lang="en-US" sz="40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40393"/>
            <a:ext cx="8229600" cy="4745375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endParaRPr lang="ar-KW" sz="1100" dirty="0" smtClean="0"/>
          </a:p>
          <a:p>
            <a:pPr marL="0" indent="0" algn="just" rtl="1">
              <a:buNone/>
            </a:pPr>
            <a:r>
              <a:rPr lang="ar-KW" sz="2800" dirty="0" smtClean="0">
                <a:cs typeface="mohammad bold art 1" pitchFamily="2" charset="-78"/>
              </a:rPr>
              <a:t>إ</a:t>
            </a:r>
            <a:r>
              <a:rPr lang="ar-SA" sz="2800" dirty="0" smtClean="0">
                <a:cs typeface="mohammad bold art 1" pitchFamily="2" charset="-78"/>
              </a:rPr>
              <a:t>ن هيئة </a:t>
            </a:r>
            <a:r>
              <a:rPr lang="ar-KW" sz="2800" dirty="0" smtClean="0">
                <a:cs typeface="mohammad bold art 1" pitchFamily="2" charset="-78"/>
              </a:rPr>
              <a:t>أسواق المال </a:t>
            </a:r>
            <a:r>
              <a:rPr lang="ar-SA" sz="2800" dirty="0" smtClean="0">
                <a:cs typeface="mohammad bold art 1" pitchFamily="2" charset="-78"/>
              </a:rPr>
              <a:t>منذ </a:t>
            </a:r>
            <a:r>
              <a:rPr lang="ar-SA" sz="2800" dirty="0">
                <a:cs typeface="mohammad bold art 1" pitchFamily="2" charset="-78"/>
              </a:rPr>
              <a:t>تأسيسها تبذل قصارى جهدها </a:t>
            </a:r>
            <a:r>
              <a:rPr lang="ar-KW" sz="2800" dirty="0" smtClean="0">
                <a:cs typeface="mohammad bold art 1" pitchFamily="2" charset="-78"/>
              </a:rPr>
              <a:t>ل</a:t>
            </a:r>
            <a:r>
              <a:rPr lang="ar-SA" sz="2800" dirty="0" smtClean="0">
                <a:cs typeface="mohammad bold art 1" pitchFamily="2" charset="-78"/>
              </a:rPr>
              <a:t>إرساء </a:t>
            </a:r>
            <a:r>
              <a:rPr lang="ar-SA" sz="2800" dirty="0">
                <a:cs typeface="mohammad bold art 1" pitchFamily="2" charset="-78"/>
              </a:rPr>
              <a:t>قواعد الشفافية والإفصاح التي تعزز من استقرار ونمو </a:t>
            </a:r>
            <a:r>
              <a:rPr lang="ar-SA" sz="2800" dirty="0" smtClean="0">
                <a:cs typeface="mohammad bold art 1" pitchFamily="2" charset="-78"/>
              </a:rPr>
              <a:t>السوق، </a:t>
            </a:r>
            <a:r>
              <a:rPr lang="ar-SA" sz="2800" dirty="0">
                <a:cs typeface="mohammad bold art 1" pitchFamily="2" charset="-78"/>
              </a:rPr>
              <a:t>واستمراراً لهذا النهج ومواكبة التطور في معايير الرقابة الدولية فقد قامت الهيئة بإصدار اللائحة التنفيذية الجديدة لهيئة أسواق المال والتي تعد بمثابة </a:t>
            </a:r>
            <a:r>
              <a:rPr lang="ar-KW" sz="2800" dirty="0">
                <a:cs typeface="mohammad bold art 1" pitchFamily="2" charset="-78"/>
              </a:rPr>
              <a:t>إ</a:t>
            </a:r>
            <a:r>
              <a:rPr lang="ar-SA" sz="2800" dirty="0">
                <a:cs typeface="mohammad bold art 1" pitchFamily="2" charset="-78"/>
              </a:rPr>
              <a:t>علان انطلاق سوق الأعمال الكويتي لمرحلة جديدة من التنظيم والرقابة والتي تم استسقاء أساس الأفكار فيها من أفضل الممارسات </a:t>
            </a:r>
            <a:r>
              <a:rPr lang="ar-SA" sz="2800" dirty="0" smtClean="0">
                <a:cs typeface="mohammad bold art 1" pitchFamily="2" charset="-78"/>
              </a:rPr>
              <a:t>التنظيمية</a:t>
            </a:r>
            <a:r>
              <a:rPr lang="en-US" sz="2800" dirty="0" smtClean="0">
                <a:cs typeface="mohammad bold art 1" pitchFamily="2" charset="-78"/>
              </a:rPr>
              <a:t> </a:t>
            </a:r>
            <a:r>
              <a:rPr lang="ar-SA" sz="2800" dirty="0" smtClean="0">
                <a:cs typeface="mohammad bold art 1" pitchFamily="2" charset="-78"/>
              </a:rPr>
              <a:t>والرقابية</a:t>
            </a:r>
            <a:r>
              <a:rPr lang="en-US" sz="2800" dirty="0" smtClean="0">
                <a:cs typeface="mohammad bold art 1" pitchFamily="2" charset="-78"/>
              </a:rPr>
              <a:t> </a:t>
            </a:r>
            <a:r>
              <a:rPr lang="ar-SA" sz="2800" dirty="0" smtClean="0">
                <a:cs typeface="mohammad bold art 1" pitchFamily="2" charset="-78"/>
              </a:rPr>
              <a:t>العالمية</a:t>
            </a:r>
            <a:r>
              <a:rPr lang="ar-KW" sz="2800" dirty="0" smtClean="0">
                <a:cs typeface="mohammad bold art 1" pitchFamily="2" charset="-78"/>
              </a:rPr>
              <a:t>.</a:t>
            </a:r>
            <a:endParaRPr lang="en-US" sz="2800" dirty="0" smtClean="0">
              <a:cs typeface="mohammad bold art 1" pitchFamily="2" charset="-78"/>
            </a:endParaRPr>
          </a:p>
          <a:p>
            <a:pPr marL="0" indent="0" algn="just" rtl="1">
              <a:buNone/>
            </a:pPr>
            <a:r>
              <a:rPr lang="ar-SA" sz="2800" dirty="0" smtClean="0">
                <a:cs typeface="mohammad bold art 1" pitchFamily="2" charset="-78"/>
              </a:rPr>
              <a:t> </a:t>
            </a:r>
            <a:r>
              <a:rPr lang="ar-SA" sz="2800" dirty="0" smtClean="0">
                <a:solidFill>
                  <a:schemeClr val="bg1"/>
                </a:solidFill>
                <a:cs typeface="mohammad bold art 1" pitchFamily="2" charset="-78"/>
              </a:rPr>
              <a:t>.</a:t>
            </a:r>
            <a:r>
              <a:rPr lang="ar-SA" sz="2800" dirty="0">
                <a:cs typeface="mohammad bold art 1" pitchFamily="2" charset="-78"/>
              </a:rPr>
              <a:t/>
            </a:r>
            <a:br>
              <a:rPr lang="ar-SA" sz="2800" dirty="0">
                <a:cs typeface="mohammad bold art 1" pitchFamily="2" charset="-78"/>
              </a:rPr>
            </a:br>
            <a:endParaRPr lang="ar-KW" sz="2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05944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41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864" y="188640"/>
            <a:ext cx="5338935" cy="1228998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16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القاعدة الحادية عشر : التركيز على أهمية المسؤولية </a:t>
            </a:r>
            <a:r>
              <a:rPr lang="ar-SA" sz="16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الاجتماعية</a:t>
            </a:r>
            <a:r>
              <a:rPr lang="ar-SA" sz="16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SA" sz="16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en-US" sz="16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Focus on the Importance of Corporate Social Responsibility</a:t>
            </a:r>
            <a:r>
              <a:rPr lang="en-US" sz="1600" dirty="0" smtClean="0">
                <a:cs typeface="mohammad bold art 1" pitchFamily="2" charset="-78"/>
              </a:rPr>
              <a:t/>
            </a:r>
            <a:br>
              <a:rPr lang="en-US" sz="1600" dirty="0" smtClean="0">
                <a:cs typeface="mohammad bold art 1" pitchFamily="2" charset="-78"/>
              </a:rPr>
            </a:br>
            <a:endParaRPr lang="ar-SA" sz="16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وضع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سياسة تكفل تحقيق التوازن بين كل من أهداف الشركة وأهداف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المجتمع.</a:t>
            </a: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b="1" u="sng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وضع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البرامج والآليات التي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تساعد على </a:t>
            </a: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إبراز جهود الشركة المبذولة في مجال العمل 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الاجتماعي.</a:t>
            </a:r>
            <a:endParaRPr lang="ar-KW" sz="24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spcAft>
                <a:spcPct val="0"/>
              </a:spcAft>
              <a:buNone/>
            </a:pPr>
            <a:endParaRPr lang="ar-KW" sz="2400" u="sng" dirty="0" smtClean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08" y="345939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442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864" y="188640"/>
            <a:ext cx="5338935" cy="1228998"/>
          </a:xfrm>
        </p:spPr>
        <p:txBody>
          <a:bodyPr>
            <a:normAutofit/>
          </a:bodyPr>
          <a:lstStyle/>
          <a:p>
            <a:pPr algn="r" rtl="1" fontAlgn="base">
              <a:spcAft>
                <a:spcPct val="0"/>
              </a:spcAft>
            </a:pPr>
            <a:r>
              <a:rPr lang="ar-SA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متطلبات رقابية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algn="just" rtl="1" fontAlgn="base">
              <a:spcAft>
                <a:spcPct val="0"/>
              </a:spcAft>
            </a:pP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يتعين </a:t>
            </a:r>
            <a:r>
              <a:rPr lang="ar-KW" sz="2400" b="1" dirty="0">
                <a:latin typeface="Calibri" pitchFamily="34" charset="0"/>
                <a:cs typeface="mohammad bold art 1" pitchFamily="2" charset="-78"/>
              </a:rPr>
              <a:t>أن يتم تزويد الهيئة – قطاع الاشراف : إدارة تنظيم وحوكمة الشركات - </a:t>
            </a:r>
            <a:r>
              <a:rPr lang="ar-KW" sz="2400" b="1" u="sng" dirty="0">
                <a:latin typeface="Calibri" pitchFamily="34" charset="0"/>
                <a:cs typeface="mohammad bold art 1" pitchFamily="2" charset="-78"/>
              </a:rPr>
              <a:t>بشكل سنوي</a:t>
            </a:r>
            <a:r>
              <a:rPr lang="ar-KW" sz="2400" b="1" dirty="0">
                <a:latin typeface="Calibri" pitchFamily="34" charset="0"/>
                <a:cs typeface="mohammad bold art 1" pitchFamily="2" charset="-78"/>
              </a:rPr>
              <a:t> بما يفيد تنفيذ المتطلبات الواردة في قواعد حوكمة الشركات الصادرة عن الهيئة على أن يقدم أول تقرير في مدة أقصاها </a:t>
            </a:r>
            <a:r>
              <a:rPr lang="ar-KW" sz="2400" b="1" u="sng" dirty="0">
                <a:latin typeface="Calibri" pitchFamily="34" charset="0"/>
                <a:cs typeface="mohammad bold art 1" pitchFamily="2" charset="-78"/>
              </a:rPr>
              <a:t>عشرة أيام عمل</a:t>
            </a:r>
            <a:r>
              <a:rPr lang="ar-KW" sz="2400" b="1" dirty="0">
                <a:latin typeface="Calibri" pitchFamily="34" charset="0"/>
                <a:cs typeface="mohammad bold art 1" pitchFamily="2" charset="-78"/>
              </a:rPr>
              <a:t> من تاريخ نفاذ هذه القواعد </a:t>
            </a:r>
            <a:r>
              <a:rPr lang="ar-KW" sz="2400" b="1" u="sng" dirty="0">
                <a:latin typeface="Calibri" pitchFamily="34" charset="0"/>
                <a:cs typeface="mohammad bold art 1" pitchFamily="2" charset="-78"/>
              </a:rPr>
              <a:t>في 30 </a:t>
            </a:r>
            <a:r>
              <a:rPr lang="ar-KW" sz="2400" b="1" u="sng" dirty="0" smtClean="0">
                <a:latin typeface="Calibri" pitchFamily="34" charset="0"/>
                <a:cs typeface="mohammad bold art 1" pitchFamily="2" charset="-78"/>
              </a:rPr>
              <a:t>/6/ 2016.</a:t>
            </a:r>
            <a:endParaRPr lang="ar-KW" sz="24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يحق </a:t>
            </a:r>
            <a:r>
              <a:rPr lang="ar-KW" sz="2400" b="1" dirty="0">
                <a:latin typeface="Calibri" pitchFamily="34" charset="0"/>
                <a:cs typeface="mohammad bold art 1" pitchFamily="2" charset="-78"/>
              </a:rPr>
              <a:t>للهيئة أن تطلب تزويدها بأية معلومات أو بيانات إضافية تراها لازمة للتأكد من مدى الالتزام بكافة المتطلبات الواردة في هذه 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القواعد.</a:t>
            </a:r>
          </a:p>
          <a:p>
            <a:pPr algn="just" rtl="1" fontAlgn="base">
              <a:spcAft>
                <a:spcPct val="0"/>
              </a:spcAft>
            </a:pP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إن هيئة أسواق المال في مرحلة الانتهاء من شكل التقارير المتنوعة الخاصة </a:t>
            </a:r>
            <a:r>
              <a:rPr lang="ar-KW" sz="2400" b="1" dirty="0" err="1" smtClean="0">
                <a:latin typeface="Calibri" pitchFamily="34" charset="0"/>
                <a:cs typeface="mohammad bold art 1" pitchFamily="2" charset="-78"/>
              </a:rPr>
              <a:t>بحوكمة</a:t>
            </a:r>
            <a:r>
              <a:rPr lang="ar-KW" sz="2400" b="1" dirty="0" smtClean="0">
                <a:latin typeface="Calibri" pitchFamily="34" charset="0"/>
                <a:cs typeface="mohammad bold art 1" pitchFamily="2" charset="-78"/>
              </a:rPr>
              <a:t> الشركات وآلية متابعتها.</a:t>
            </a:r>
            <a:endParaRPr lang="ar-KW" sz="2400" b="1" dirty="0">
              <a:latin typeface="Calibri" pitchFamily="34" charset="0"/>
              <a:cs typeface="mohammad bold art 1" pitchFamily="2" charset="-78"/>
            </a:endParaRPr>
          </a:p>
          <a:p>
            <a:pPr algn="just" rtl="1" fontAlgn="base">
              <a:spcAft>
                <a:spcPct val="0"/>
              </a:spcAft>
            </a:pPr>
            <a:endParaRPr lang="ar-KW" sz="2400" b="1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563" y="381001"/>
            <a:ext cx="3170956" cy="91440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992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064" y="2463031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6600" b="1" dirty="0" smtClean="0">
                <a:solidFill>
                  <a:srgbClr val="8C8A26"/>
                </a:solidFill>
                <a:cs typeface="mohammad bold art 1" pitchFamily="2" charset="-78"/>
              </a:rPr>
              <a:t>شــكــراً</a:t>
            </a:r>
            <a:endParaRPr lang="en-GB" sz="6600" dirty="0">
              <a:cs typeface="mohammad bold art 1" pitchFamily="2" charset="-78"/>
            </a:endParaRPr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2" cstate="print"/>
          <a:srcRect r="75690"/>
          <a:stretch/>
        </p:blipFill>
        <p:spPr>
          <a:xfrm>
            <a:off x="1" y="0"/>
            <a:ext cx="2222937" cy="685800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84738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cs typeface="mohammad bold art 1" pitchFamily="2" charset="-78"/>
              </a:rPr>
              <a:t>جدول أعمال الورشة</a:t>
            </a:r>
            <a:endParaRPr lang="en-US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0788"/>
            <a:ext cx="8229600" cy="4352468"/>
          </a:xfrm>
        </p:spPr>
        <p:txBody>
          <a:bodyPr>
            <a:noAutofit/>
          </a:bodyPr>
          <a:lstStyle/>
          <a:p>
            <a:pPr lvl="1" algn="just" rtl="1"/>
            <a:r>
              <a:rPr lang="ar-KW" dirty="0">
                <a:cs typeface="mohammad bold art 1" pitchFamily="2" charset="-78"/>
              </a:rPr>
              <a:t>أثر إصدار اللائحة التنفيذية الجديدة للقانون رقم 7 لسنة 2010 بشأن إنشاء هيئة أسواق المال وتنظيم نشاط الأوراق المالية وتعديلاته على تعليمات قواعد حوكمة الشركات.</a:t>
            </a:r>
          </a:p>
          <a:p>
            <a:pPr lvl="1" algn="just" rtl="1"/>
            <a:r>
              <a:rPr lang="ar-KW" dirty="0" smtClean="0">
                <a:cs typeface="mohammad bold art 1" pitchFamily="2" charset="-78"/>
              </a:rPr>
              <a:t>مفهوم الحوكمة.</a:t>
            </a:r>
          </a:p>
          <a:p>
            <a:pPr lvl="1" algn="just" rtl="1"/>
            <a:r>
              <a:rPr lang="ar-KW" dirty="0" smtClean="0">
                <a:cs typeface="mohammad bold art 1" pitchFamily="2" charset="-78"/>
              </a:rPr>
              <a:t>نطاق التطبيق.</a:t>
            </a:r>
            <a:endParaRPr lang="en-US" dirty="0" smtClean="0">
              <a:cs typeface="mohammad bold art 1" pitchFamily="2" charset="-78"/>
            </a:endParaRPr>
          </a:p>
          <a:p>
            <a:pPr lvl="1" algn="just" rtl="1"/>
            <a:r>
              <a:rPr lang="ar-KW" dirty="0" smtClean="0">
                <a:cs typeface="mohammad bold art 1" pitchFamily="2" charset="-78"/>
              </a:rPr>
              <a:t>منهجية</a:t>
            </a:r>
            <a:r>
              <a:rPr lang="en-US" dirty="0" smtClean="0">
                <a:cs typeface="mohammad bold art 1" pitchFamily="2" charset="-78"/>
              </a:rPr>
              <a:t> </a:t>
            </a:r>
            <a:r>
              <a:rPr lang="ar-KW" dirty="0" smtClean="0">
                <a:cs typeface="mohammad bold art 1" pitchFamily="2" charset="-78"/>
              </a:rPr>
              <a:t>التطبيق.</a:t>
            </a:r>
          </a:p>
          <a:p>
            <a:pPr lvl="1" algn="just" rtl="1"/>
            <a:r>
              <a:rPr lang="ar-KW" dirty="0" smtClean="0">
                <a:cs typeface="mohammad bold art 1" pitchFamily="2" charset="-78"/>
              </a:rPr>
              <a:t>أهم متطلبات قواعد حوكمة الشركات.</a:t>
            </a:r>
          </a:p>
          <a:p>
            <a:pPr lvl="1" algn="just" rtl="1"/>
            <a:r>
              <a:rPr lang="ar-KW" dirty="0" smtClean="0">
                <a:cs typeface="mohammad bold art 1" pitchFamily="2" charset="-78"/>
              </a:rPr>
              <a:t>متطلبات رقابية.</a:t>
            </a:r>
            <a:endParaRPr lang="ar-KW" dirty="0"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788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785" y="290796"/>
            <a:ext cx="605901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2800" b="1" dirty="0" smtClean="0">
                <a:solidFill>
                  <a:schemeClr val="tx2"/>
                </a:solidFill>
                <a:cs typeface="mohammad bold art 1" pitchFamily="2" charset="-78"/>
              </a:rPr>
              <a:t>أثر إصدار اللائحة التنفيذية</a:t>
            </a:r>
            <a:r>
              <a:rPr lang="ar-KW" sz="2800" b="1" dirty="0">
                <a:solidFill>
                  <a:schemeClr val="tx2"/>
                </a:solidFill>
                <a:cs typeface="mohammad bold art 1" pitchFamily="2" charset="-78"/>
              </a:rPr>
              <a:t> الجديدة </a:t>
            </a:r>
            <a:r>
              <a:rPr lang="ar-KW" sz="2800" b="1" dirty="0" smtClean="0">
                <a:solidFill>
                  <a:schemeClr val="tx2"/>
                </a:solidFill>
                <a:cs typeface="mohammad bold art 1" pitchFamily="2" charset="-78"/>
              </a:rPr>
              <a:t>على تعليمات قواعد حوكمة الشركات</a:t>
            </a:r>
            <a:endParaRPr lang="en-US" sz="28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0788"/>
            <a:ext cx="8229600" cy="4352468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KW" sz="2500" dirty="0" smtClean="0">
                <a:cs typeface="mohammad bold art 1" pitchFamily="2" charset="-78"/>
              </a:rPr>
              <a:t>لا يوجد تأثير جوهري على المضمون أو المحتوى الفني لتعليمات قواعد حوكمة الشركات، وتتمثل أهم التغيرات التي تمت من خلال إعادة الترتيب ما يلي: </a:t>
            </a:r>
          </a:p>
          <a:p>
            <a:pPr algn="just" rtl="1"/>
            <a:r>
              <a:rPr lang="ar-KW" sz="2500" dirty="0">
                <a:cs typeface="mohammad bold art 1" pitchFamily="2" charset="-78"/>
              </a:rPr>
              <a:t>تم إعادة ترتيب عرض التعليمات بطريقة تتماشى مع باقي كتب اللائحة </a:t>
            </a:r>
            <a:r>
              <a:rPr lang="ar-KW" sz="2500" dirty="0" smtClean="0">
                <a:cs typeface="mohammad bold art 1" pitchFamily="2" charset="-78"/>
              </a:rPr>
              <a:t>التنفيذية</a:t>
            </a:r>
            <a:r>
              <a:rPr lang="ar-KW" sz="2400" b="1" dirty="0">
                <a:solidFill>
                  <a:srgbClr val="FF0000"/>
                </a:solidFill>
                <a:cs typeface="mohammad bold art 1" pitchFamily="2" charset="-78"/>
              </a:rPr>
              <a:t> </a:t>
            </a:r>
            <a:r>
              <a:rPr lang="ar-KW" sz="2400" b="1" dirty="0" smtClean="0">
                <a:cs typeface="mohammad bold art 1" pitchFamily="2" charset="-78"/>
              </a:rPr>
              <a:t>الجديدة.</a:t>
            </a:r>
            <a:endParaRPr lang="ar-KW" sz="2500" dirty="0">
              <a:cs typeface="mohammad bold art 1" pitchFamily="2" charset="-78"/>
            </a:endParaRPr>
          </a:p>
          <a:p>
            <a:pPr algn="just" rtl="1"/>
            <a:r>
              <a:rPr lang="ar-KW" sz="2500" dirty="0" smtClean="0">
                <a:cs typeface="mohammad bold art 1" pitchFamily="2" charset="-78"/>
              </a:rPr>
              <a:t>تم نقل كافة التعريفات الواردة في تعليمات حوكمة الشركات إلى الكتاب الأول (</a:t>
            </a:r>
            <a:r>
              <a:rPr lang="ar-KW" sz="2500" dirty="0">
                <a:cs typeface="mohammad bold art 1" pitchFamily="2" charset="-78"/>
              </a:rPr>
              <a:t>التعريفات) </a:t>
            </a:r>
            <a:r>
              <a:rPr lang="ar-KW" sz="2500" dirty="0" smtClean="0">
                <a:cs typeface="mohammad bold art 1" pitchFamily="2" charset="-78"/>
              </a:rPr>
              <a:t>من اللائحة التنفيذية. تم نقل دور حوكمة الشركات وأهميتها وأهدافها ليكون الملحق رقم (1) من الكتاب الخامس عشر </a:t>
            </a:r>
            <a:r>
              <a:rPr lang="ar-KW" sz="2500" dirty="0">
                <a:cs typeface="mohammad bold art 1" pitchFamily="2" charset="-78"/>
              </a:rPr>
              <a:t>(حوكمة الشركات</a:t>
            </a:r>
            <a:r>
              <a:rPr lang="ar-KW" sz="2500" dirty="0" smtClean="0">
                <a:cs typeface="mohammad bold art 1" pitchFamily="2" charset="-78"/>
              </a:rPr>
              <a:t>) من اللائحة التنفيذية. </a:t>
            </a:r>
            <a:endParaRPr lang="ar-KW" sz="2500" strike="sngStrike" dirty="0" smtClean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" y="290992"/>
            <a:ext cx="28186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77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cs typeface="mohammad bold art 1" pitchFamily="2" charset="-78"/>
              </a:rPr>
              <a:t>مفهوم الحوكمة</a:t>
            </a:r>
            <a:endParaRPr lang="en-US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0788"/>
            <a:ext cx="8229600" cy="4352468"/>
          </a:xfrm>
        </p:spPr>
        <p:txBody>
          <a:bodyPr>
            <a:noAutofit/>
          </a:bodyPr>
          <a:lstStyle/>
          <a:p>
            <a:pPr marL="0" indent="0" algn="just" rtl="1">
              <a:buNone/>
            </a:pPr>
            <a:r>
              <a:rPr lang="ar-KW" sz="2400" dirty="0">
                <a:cs typeface="mohammad bold art 1" pitchFamily="2" charset="-78"/>
              </a:rPr>
              <a:t>مفهوم </a:t>
            </a:r>
            <a:r>
              <a:rPr lang="ar-AE" sz="2400" dirty="0">
                <a:cs typeface="mohammad bold art 1" pitchFamily="2" charset="-78"/>
              </a:rPr>
              <a:t>حوكمة الشركات</a:t>
            </a:r>
            <a:r>
              <a:rPr lang="ar-KW" sz="2400" dirty="0">
                <a:cs typeface="mohammad bold art 1" pitchFamily="2" charset="-78"/>
              </a:rPr>
              <a:t> يتمثل في القواعد والنظم والإجراءات التي تحقق أفضل حماية وتوازن بين مصالح إدارة الشركات والمساهمين فيها وأصحاب </a:t>
            </a:r>
            <a:r>
              <a:rPr lang="ar-KW" sz="2400" dirty="0" smtClean="0">
                <a:cs typeface="mohammad bold art 1" pitchFamily="2" charset="-78"/>
              </a:rPr>
              <a:t>المصالح، </a:t>
            </a:r>
            <a:r>
              <a:rPr lang="ar-KW" sz="2400" dirty="0">
                <a:cs typeface="mohammad bold art 1" pitchFamily="2" charset="-78"/>
              </a:rPr>
              <a:t>حيث </a:t>
            </a:r>
            <a:r>
              <a:rPr lang="ar-KW" sz="2400" dirty="0" smtClean="0">
                <a:cs typeface="mohammad bold art 1" pitchFamily="2" charset="-78"/>
              </a:rPr>
              <a:t>تهدف</a:t>
            </a:r>
            <a:r>
              <a:rPr lang="ar-KW" sz="2400" dirty="0" smtClean="0">
                <a:solidFill>
                  <a:srgbClr val="FF0000"/>
                </a:solidFill>
                <a:cs typeface="mohammad bold art 1" pitchFamily="2" charset="-78"/>
              </a:rPr>
              <a:t> </a:t>
            </a:r>
            <a:r>
              <a:rPr lang="ar-KW" sz="2400" dirty="0">
                <a:cs typeface="mohammad bold art 1" pitchFamily="2" charset="-78"/>
              </a:rPr>
              <a:t>الحوكمة </a:t>
            </a:r>
            <a:r>
              <a:rPr lang="ar-KW" sz="2400" dirty="0" smtClean="0">
                <a:cs typeface="mohammad bold art 1" pitchFamily="2" charset="-78"/>
              </a:rPr>
              <a:t>إلى فصل </a:t>
            </a:r>
            <a:r>
              <a:rPr lang="ar-KW" sz="2400" dirty="0">
                <a:cs typeface="mohammad bold art 1" pitchFamily="2" charset="-78"/>
              </a:rPr>
              <a:t>السلطة بين الإدارة التنفيذية التي تقوم بالأعمال اليومية للشركة ومجلس الإدارة الذي يعد ويراجع الخطط والسياسات لهذه </a:t>
            </a:r>
            <a:r>
              <a:rPr lang="ar-KW" sz="2400" dirty="0" smtClean="0">
                <a:cs typeface="mohammad bold art 1" pitchFamily="2" charset="-78"/>
              </a:rPr>
              <a:t>الشركة، </a:t>
            </a:r>
            <a:r>
              <a:rPr lang="ar-KW" sz="2400" dirty="0">
                <a:cs typeface="mohammad bold art 1" pitchFamily="2" charset="-78"/>
              </a:rPr>
              <a:t>بما يضفي الطمأنينة ويعزز الشعور بالثقة في التعامل </a:t>
            </a:r>
            <a:r>
              <a:rPr lang="ar-KW" sz="2400" dirty="0" smtClean="0">
                <a:cs typeface="mohammad bold art 1" pitchFamily="2" charset="-78"/>
              </a:rPr>
              <a:t>معه، </a:t>
            </a:r>
            <a:r>
              <a:rPr lang="ar-KW" sz="2400" dirty="0">
                <a:cs typeface="mohammad bold art 1" pitchFamily="2" charset="-78"/>
              </a:rPr>
              <a:t>وعلى الجانب </a:t>
            </a:r>
            <a:r>
              <a:rPr lang="ar-KW" sz="2400" dirty="0" smtClean="0">
                <a:cs typeface="mohammad bold art 1" pitchFamily="2" charset="-78"/>
              </a:rPr>
              <a:t>الآخر</a:t>
            </a:r>
            <a:r>
              <a:rPr lang="ar-KW" sz="2400" dirty="0" smtClean="0">
                <a:solidFill>
                  <a:srgbClr val="FF0000"/>
                </a:solidFill>
                <a:cs typeface="mohammad bold art 1" pitchFamily="2" charset="-78"/>
              </a:rPr>
              <a:t> </a:t>
            </a:r>
            <a:r>
              <a:rPr lang="ar-KW" sz="2400" dirty="0">
                <a:cs typeface="mohammad bold art 1" pitchFamily="2" charset="-78"/>
              </a:rPr>
              <a:t>فإن </a:t>
            </a:r>
            <a:r>
              <a:rPr lang="ar-KW" sz="2400" dirty="0" smtClean="0">
                <a:cs typeface="mohammad bold art 1" pitchFamily="2" charset="-78"/>
              </a:rPr>
              <a:t>الحوكمة </a:t>
            </a:r>
            <a:r>
              <a:rPr lang="ar-KW" sz="2400" dirty="0">
                <a:cs typeface="mohammad bold art 1" pitchFamily="2" charset="-78"/>
              </a:rPr>
              <a:t>تمكّن المساهمين وأصحاب المصالح من الرقابة الفعالة على إدارة </a:t>
            </a:r>
            <a:r>
              <a:rPr lang="ar-KW" sz="2400" dirty="0" smtClean="0">
                <a:cs typeface="mohammad bold art 1" pitchFamily="2" charset="-78"/>
              </a:rPr>
              <a:t>الشركة.</a:t>
            </a:r>
            <a:endParaRPr lang="ar-KW" sz="2400" dirty="0">
              <a:cs typeface="mohammad bold art 1" pitchFamily="2" charset="-78"/>
            </a:endParaRPr>
          </a:p>
          <a:p>
            <a:pPr marL="0" indent="0" algn="just" rtl="1">
              <a:buNone/>
            </a:pPr>
            <a:endParaRPr lang="ar-KW" sz="800" dirty="0">
              <a:cs typeface="mohammad bold art 1" pitchFamily="2" charset="-78"/>
            </a:endParaRPr>
          </a:p>
          <a:p>
            <a:pPr marL="0" indent="0" algn="just" rtl="1">
              <a:buNone/>
            </a:pPr>
            <a:r>
              <a:rPr lang="ar-KW" sz="2400" dirty="0">
                <a:cs typeface="mohammad bold art 1" pitchFamily="2" charset="-78"/>
              </a:rPr>
              <a:t>إن </a:t>
            </a:r>
            <a:r>
              <a:rPr lang="ar-SA" sz="2400" dirty="0">
                <a:cs typeface="mohammad bold art 1" pitchFamily="2" charset="-78"/>
              </a:rPr>
              <a:t>تطبيق مفهوم الحوكمة سيؤدي إ</a:t>
            </a:r>
            <a:r>
              <a:rPr lang="ar-KW" sz="2400" dirty="0">
                <a:cs typeface="mohammad bold art 1" pitchFamily="2" charset="-78"/>
              </a:rPr>
              <a:t>لي الارتقاء بمستوى </a:t>
            </a:r>
            <a:r>
              <a:rPr lang="ar-SA" sz="2400" dirty="0">
                <a:cs typeface="mohammad bold art 1" pitchFamily="2" charset="-78"/>
              </a:rPr>
              <a:t>إدارة الشركات ومن ثم أدائها وقدرتها على تجاوز الأزمات المالية </a:t>
            </a:r>
            <a:r>
              <a:rPr lang="ar-KW" sz="2400" dirty="0">
                <a:cs typeface="mohammad bold art 1" pitchFamily="2" charset="-78"/>
              </a:rPr>
              <a:t>واستقرار القطاع المالي بشكل </a:t>
            </a:r>
            <a:r>
              <a:rPr lang="ar-KW" sz="2400" dirty="0" smtClean="0">
                <a:cs typeface="mohammad bold art 1" pitchFamily="2" charset="-78"/>
              </a:rPr>
              <a:t>عام.</a:t>
            </a:r>
            <a:endParaRPr lang="ar-KW" sz="2400" dirty="0"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174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7475" y="28062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2800" b="1" dirty="0" smtClean="0">
                <a:solidFill>
                  <a:schemeClr val="tx2"/>
                </a:solidFill>
                <a:cs typeface="mohammad bold art 1" pitchFamily="2" charset="-78"/>
              </a:rPr>
              <a:t>نطاق التطبيق</a:t>
            </a:r>
            <a:endParaRPr lang="en-US" sz="28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KW" sz="2800" dirty="0" smtClean="0">
                <a:cs typeface="mohammad bold art 1" pitchFamily="2" charset="-78"/>
              </a:rPr>
              <a:t>تنطبق قواعد حوكمة الشركات  على كل من: </a:t>
            </a:r>
          </a:p>
          <a:p>
            <a:pPr algn="just" rtl="1"/>
            <a:r>
              <a:rPr lang="ar-KW" sz="2800" dirty="0" smtClean="0">
                <a:cs typeface="mohammad bold art 1" pitchFamily="2" charset="-78"/>
              </a:rPr>
              <a:t>الشركات المدرجة في البورصة. </a:t>
            </a:r>
          </a:p>
          <a:p>
            <a:pPr algn="just" rtl="1"/>
            <a:r>
              <a:rPr lang="ar-KW" sz="2800" dirty="0" smtClean="0">
                <a:cs typeface="mohammad bold art 1" pitchFamily="2" charset="-78"/>
              </a:rPr>
              <a:t>الشركات المساهمة المرخص لها، سواء كانت مدرجة أو غير مدرجة بالبورصة باستثناء الوحدات الخاضعة لرقابة البنك المركزي.</a:t>
            </a:r>
          </a:p>
          <a:p>
            <a:pPr algn="just" rtl="1"/>
            <a:r>
              <a:rPr lang="ar-KW" sz="2800" dirty="0" smtClean="0">
                <a:cs typeface="mohammad bold art 1" pitchFamily="2" charset="-78"/>
              </a:rPr>
              <a:t>الشركات غير الكويتية المدرجة في البورصة وقت صدور اللائحة التنفيذية الجديدة في 2015/11/9.</a:t>
            </a:r>
            <a:endParaRPr lang="en-US" sz="2800" dirty="0">
              <a:cs typeface="mohammad bold art 1" pitchFamily="2" charset="-78"/>
            </a:endParaRPr>
          </a:p>
          <a:p>
            <a:pPr marL="0" indent="0" algn="r" rtl="1">
              <a:buNone/>
            </a:pPr>
            <a:endParaRPr lang="ar-KW" sz="28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54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cs typeface="mohammad bold art 1" pitchFamily="2" charset="-78"/>
              </a:rPr>
              <a:t>منهجية التطبيق</a:t>
            </a:r>
            <a:endParaRPr lang="en-US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KW" sz="2700" dirty="0" smtClean="0">
                <a:cs typeface="mohammad bold art 1" pitchFamily="2" charset="-78"/>
              </a:rPr>
              <a:t>راعت </a:t>
            </a:r>
            <a:r>
              <a:rPr lang="ar-KW" sz="2700" dirty="0">
                <a:cs typeface="mohammad bold art 1" pitchFamily="2" charset="-78"/>
              </a:rPr>
              <a:t>هيئة أسواق المال عند إقرارها منهجية تطبيق قواعد حوكمة الشركات أن تتسم بالمرونة وتتسق مع أفضل الممارسات الدولية المعمول </a:t>
            </a:r>
            <a:r>
              <a:rPr lang="ar-KW" sz="2700" dirty="0" smtClean="0">
                <a:cs typeface="mohammad bold art 1" pitchFamily="2" charset="-78"/>
              </a:rPr>
              <a:t>بها، </a:t>
            </a:r>
            <a:r>
              <a:rPr lang="ar-KW" sz="2700" dirty="0">
                <a:cs typeface="mohammad bold art 1" pitchFamily="2" charset="-78"/>
              </a:rPr>
              <a:t>حيث </a:t>
            </a:r>
            <a:r>
              <a:rPr lang="ar-KW" sz="2700" dirty="0" smtClean="0">
                <a:cs typeface="mohammad bold art 1" pitchFamily="2" charset="-78"/>
              </a:rPr>
              <a:t>إن</a:t>
            </a:r>
            <a:r>
              <a:rPr lang="ar-KW" sz="2700" dirty="0" smtClean="0">
                <a:solidFill>
                  <a:srgbClr val="FF0000"/>
                </a:solidFill>
                <a:cs typeface="mohammad bold art 1" pitchFamily="2" charset="-78"/>
              </a:rPr>
              <a:t> </a:t>
            </a:r>
            <a:r>
              <a:rPr lang="ar-KW" sz="2700" dirty="0">
                <a:cs typeface="mohammad bold art 1" pitchFamily="2" charset="-78"/>
              </a:rPr>
              <a:t>منهجية التطبيق لأغلب القواعد ستكون قائمة على مبدأ الالتزام أو التفسير (</a:t>
            </a:r>
            <a:r>
              <a:rPr lang="en-US" sz="2700" dirty="0">
                <a:cs typeface="mohammad bold art 1" pitchFamily="2" charset="-78"/>
              </a:rPr>
              <a:t>Comply or Explain</a:t>
            </a:r>
            <a:r>
              <a:rPr lang="ar-KW" sz="2700" dirty="0" smtClean="0">
                <a:cs typeface="mohammad bold art 1" pitchFamily="2" charset="-78"/>
              </a:rPr>
              <a:t>)، </a:t>
            </a:r>
            <a:r>
              <a:rPr lang="ar-KW" sz="2700" dirty="0">
                <a:cs typeface="mohammad bold art 1" pitchFamily="2" charset="-78"/>
              </a:rPr>
              <a:t>وعلى الشركات الإفصاح عن مدى التزامها بهذه </a:t>
            </a:r>
            <a:r>
              <a:rPr lang="ar-KW" sz="2700" dirty="0" smtClean="0">
                <a:cs typeface="mohammad bold art 1" pitchFamily="2" charset="-78"/>
              </a:rPr>
              <a:t>القواعد، </a:t>
            </a:r>
            <a:r>
              <a:rPr lang="ar-KW" sz="2700" dirty="0">
                <a:cs typeface="mohammad bold art 1" pitchFamily="2" charset="-78"/>
              </a:rPr>
              <a:t>وفي حال عدم الالتزام فإنه يجب أن يتم تحديد القاعدة </a:t>
            </a:r>
            <a:r>
              <a:rPr lang="ar-KW" sz="2700" dirty="0" smtClean="0">
                <a:cs typeface="mohammad bold art 1" pitchFamily="2" charset="-78"/>
              </a:rPr>
              <a:t>والمادة التي </a:t>
            </a:r>
            <a:r>
              <a:rPr lang="ar-KW" sz="2700" dirty="0">
                <a:cs typeface="mohammad bold art 1" pitchFamily="2" charset="-78"/>
              </a:rPr>
              <a:t>لم يتم الالتزام </a:t>
            </a:r>
            <a:r>
              <a:rPr lang="ar-KW" sz="2700" dirty="0" smtClean="0">
                <a:cs typeface="mohammad bold art 1" pitchFamily="2" charset="-78"/>
              </a:rPr>
              <a:t>بها، </a:t>
            </a:r>
            <a:r>
              <a:rPr lang="ar-KW" sz="2700" dirty="0">
                <a:cs typeface="mohammad bold art 1" pitchFamily="2" charset="-78"/>
              </a:rPr>
              <a:t>مع عدم </a:t>
            </a:r>
            <a:r>
              <a:rPr lang="ar-KW" sz="2700" dirty="0" smtClean="0">
                <a:cs typeface="mohammad bold art 1" pitchFamily="2" charset="-78"/>
              </a:rPr>
              <a:t>الإخلال</a:t>
            </a:r>
            <a:r>
              <a:rPr lang="ar-KW" sz="2700" dirty="0" smtClean="0">
                <a:solidFill>
                  <a:srgbClr val="FF0000"/>
                </a:solidFill>
                <a:cs typeface="mohammad bold art 1" pitchFamily="2" charset="-78"/>
              </a:rPr>
              <a:t> </a:t>
            </a:r>
            <a:r>
              <a:rPr lang="ar-KW" sz="2700" dirty="0">
                <a:cs typeface="mohammad bold art 1" pitchFamily="2" charset="-78"/>
              </a:rPr>
              <a:t>بالأحكام والنصوص الملزمة التي جاءت في </a:t>
            </a:r>
            <a:r>
              <a:rPr lang="ar-KW" sz="2700" dirty="0" smtClean="0">
                <a:cs typeface="mohammad bold art 1" pitchFamily="2" charset="-78"/>
              </a:rPr>
              <a:t>قانون الهيئة </a:t>
            </a:r>
            <a:r>
              <a:rPr lang="ar-KW" sz="2700" dirty="0">
                <a:cs typeface="mohammad bold art 1" pitchFamily="2" charset="-78"/>
              </a:rPr>
              <a:t>ولائحته التنفيذية </a:t>
            </a:r>
            <a:r>
              <a:rPr lang="ar-KW" sz="2700" dirty="0" smtClean="0">
                <a:cs typeface="mohammad bold art 1" pitchFamily="2" charset="-78"/>
              </a:rPr>
              <a:t>وتعديلاتهما.</a:t>
            </a:r>
            <a:endParaRPr lang="en-US" sz="2700" dirty="0">
              <a:cs typeface="mohammad bold art 1" pitchFamily="2" charset="-78"/>
            </a:endParaRPr>
          </a:p>
          <a:p>
            <a:pPr marL="0" indent="0" algn="just" rtl="1">
              <a:buNone/>
            </a:pPr>
            <a:endParaRPr lang="ar-KW" sz="2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23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cs typeface="mohammad bold art 1" pitchFamily="2" charset="-78"/>
              </a:rPr>
              <a:t>منهجية ونطاق </a:t>
            </a:r>
            <a:r>
              <a:rPr lang="ar-KW" sz="3200" b="1" dirty="0">
                <a:solidFill>
                  <a:schemeClr val="tx2"/>
                </a:solidFill>
                <a:cs typeface="mohammad bold art 1" pitchFamily="2" charset="-78"/>
              </a:rPr>
              <a:t>التطبيق (تابع)</a:t>
            </a:r>
            <a:endParaRPr lang="en-US" sz="32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ar-KW" sz="2800" dirty="0" smtClean="0">
                <a:cs typeface="mohammad bold art 1" pitchFamily="2" charset="-78"/>
              </a:rPr>
              <a:t>واستثناء </a:t>
            </a:r>
            <a:r>
              <a:rPr lang="ar-KW" sz="2800" dirty="0">
                <a:cs typeface="mohammad bold art 1" pitchFamily="2" charset="-78"/>
              </a:rPr>
              <a:t>من مبدأ الالتزام أو التفسير </a:t>
            </a:r>
            <a:r>
              <a:rPr lang="ar-KW" sz="2800" dirty="0" smtClean="0">
                <a:cs typeface="mohammad bold art 1" pitchFamily="2" charset="-78"/>
              </a:rPr>
              <a:t>الذي ينطبق على أغلب القواعد فإنه </a:t>
            </a:r>
            <a:r>
              <a:rPr lang="ar-KW" sz="2800" dirty="0">
                <a:cs typeface="mohammad bold art 1" pitchFamily="2" charset="-78"/>
              </a:rPr>
              <a:t>يجب الالتزام والتقيد بما </a:t>
            </a:r>
            <a:r>
              <a:rPr lang="ar-KW" sz="2800" dirty="0" smtClean="0">
                <a:cs typeface="mohammad bold art 1" pitchFamily="2" charset="-78"/>
              </a:rPr>
              <a:t>يلي:</a:t>
            </a:r>
            <a:endParaRPr lang="en-US" sz="2800" dirty="0">
              <a:cs typeface="mohammad bold art 1" pitchFamily="2" charset="-78"/>
            </a:endParaRPr>
          </a:p>
          <a:p>
            <a:pPr algn="just" rtl="1"/>
            <a:r>
              <a:rPr lang="ar-KW" sz="2800" dirty="0" smtClean="0">
                <a:cs typeface="mohammad bold art 1" pitchFamily="2" charset="-78"/>
              </a:rPr>
              <a:t>المادة (2-3) </a:t>
            </a:r>
            <a:r>
              <a:rPr lang="ar-KW" sz="2800" dirty="0">
                <a:cs typeface="mohammad bold art 1" pitchFamily="2" charset="-78"/>
              </a:rPr>
              <a:t>من القاعدة </a:t>
            </a:r>
            <a:r>
              <a:rPr lang="ar-KW" sz="2800" dirty="0" smtClean="0">
                <a:cs typeface="mohammad bold art 1" pitchFamily="2" charset="-78"/>
              </a:rPr>
              <a:t>الأولى: والتي تنص </a:t>
            </a:r>
            <a:r>
              <a:rPr lang="ar-KW" sz="2800" dirty="0">
                <a:cs typeface="mohammad bold art 1" pitchFamily="2" charset="-78"/>
              </a:rPr>
              <a:t>على أن يكون من بين أعضاء مجلس الإدارة أعضاء يتمتعون بالاستقلالية التي تتيح لهم اتخاذ القرارات دون التعرض لضغوط أو </a:t>
            </a:r>
            <a:r>
              <a:rPr lang="ar-KW" sz="2800" dirty="0" smtClean="0">
                <a:cs typeface="mohammad bold art 1" pitchFamily="2" charset="-78"/>
              </a:rPr>
              <a:t>معوقات.</a:t>
            </a:r>
            <a:endParaRPr lang="en-US" sz="2800" dirty="0">
              <a:cs typeface="mohammad bold art 1" pitchFamily="2" charset="-78"/>
            </a:endParaRPr>
          </a:p>
          <a:p>
            <a:pPr algn="r" rtl="1"/>
            <a:r>
              <a:rPr lang="ar-KW" sz="2800" dirty="0">
                <a:cs typeface="mohammad bold art 1" pitchFamily="2" charset="-78"/>
              </a:rPr>
              <a:t>القاعدة </a:t>
            </a:r>
            <a:r>
              <a:rPr lang="ar-KW" sz="2800" dirty="0" smtClean="0">
                <a:cs typeface="mohammad bold art 1" pitchFamily="2" charset="-78"/>
              </a:rPr>
              <a:t>الرابعة: </a:t>
            </a:r>
            <a:r>
              <a:rPr lang="ar-KW" sz="2800" dirty="0">
                <a:cs typeface="mohammad bold art 1" pitchFamily="2" charset="-78"/>
              </a:rPr>
              <a:t>ضمان نزاهة التقارير </a:t>
            </a:r>
            <a:r>
              <a:rPr lang="ar-KW" sz="2800" dirty="0" smtClean="0">
                <a:cs typeface="mohammad bold art 1" pitchFamily="2" charset="-78"/>
              </a:rPr>
              <a:t>المالية.</a:t>
            </a:r>
            <a:endParaRPr lang="en-US" sz="2800" dirty="0">
              <a:cs typeface="mohammad bold art 1" pitchFamily="2" charset="-78"/>
            </a:endParaRPr>
          </a:p>
          <a:p>
            <a:pPr algn="r" rtl="1"/>
            <a:r>
              <a:rPr lang="ar-KW" sz="2800" dirty="0">
                <a:cs typeface="mohammad bold art 1" pitchFamily="2" charset="-78"/>
              </a:rPr>
              <a:t>القاعدة </a:t>
            </a:r>
            <a:r>
              <a:rPr lang="ar-KW" sz="2800" dirty="0" smtClean="0">
                <a:cs typeface="mohammad bold art 1" pitchFamily="2" charset="-78"/>
              </a:rPr>
              <a:t>الخامسة: </a:t>
            </a:r>
            <a:r>
              <a:rPr lang="ar-KW" sz="2800" dirty="0">
                <a:cs typeface="mohammad bold art 1" pitchFamily="2" charset="-78"/>
              </a:rPr>
              <a:t>وضع نظم سليمة لإدارة المخاطر والرقابة </a:t>
            </a:r>
            <a:r>
              <a:rPr lang="ar-KW" sz="2800" dirty="0" smtClean="0">
                <a:cs typeface="mohammad bold art 1" pitchFamily="2" charset="-78"/>
              </a:rPr>
              <a:t>الداخلية.</a:t>
            </a:r>
            <a:endParaRPr lang="en-US" sz="2800" dirty="0">
              <a:cs typeface="mohammad bold art 1" pitchFamily="2" charset="-78"/>
            </a:endParaRPr>
          </a:p>
          <a:p>
            <a:pPr algn="r" rtl="1"/>
            <a:r>
              <a:rPr lang="ar-KW" sz="2800" dirty="0">
                <a:cs typeface="mohammad bold art 1" pitchFamily="2" charset="-78"/>
              </a:rPr>
              <a:t>القاعدة </a:t>
            </a:r>
            <a:r>
              <a:rPr lang="ar-KW" sz="2800" dirty="0" smtClean="0">
                <a:cs typeface="mohammad bold art 1" pitchFamily="2" charset="-78"/>
              </a:rPr>
              <a:t>السابعة: </a:t>
            </a:r>
            <a:r>
              <a:rPr lang="ar-KW" sz="2800" dirty="0">
                <a:cs typeface="mohammad bold art 1" pitchFamily="2" charset="-78"/>
              </a:rPr>
              <a:t>الإفصاح والشفافية بشكل دقيق وفي الوقت </a:t>
            </a:r>
            <a:r>
              <a:rPr lang="ar-KW" sz="2800" dirty="0" smtClean="0">
                <a:cs typeface="mohammad bold art 1" pitchFamily="2" charset="-78"/>
              </a:rPr>
              <a:t>المناسب.</a:t>
            </a:r>
            <a:endParaRPr lang="en-US" sz="2800" dirty="0">
              <a:cs typeface="mohammad bold art 1" pitchFamily="2" charset="-78"/>
            </a:endParaRPr>
          </a:p>
          <a:p>
            <a:pPr algn="r" rtl="1"/>
            <a:r>
              <a:rPr lang="ar-KW" sz="2800" dirty="0">
                <a:cs typeface="mohammad bold art 1" pitchFamily="2" charset="-78"/>
              </a:rPr>
              <a:t>القاعدة </a:t>
            </a:r>
            <a:r>
              <a:rPr lang="ar-KW" sz="2800" dirty="0" smtClean="0">
                <a:cs typeface="mohammad bold art 1" pitchFamily="2" charset="-78"/>
              </a:rPr>
              <a:t>الثامنة: </a:t>
            </a:r>
            <a:r>
              <a:rPr lang="ar-KW" sz="2800" dirty="0">
                <a:cs typeface="mohammad bold art 1" pitchFamily="2" charset="-78"/>
              </a:rPr>
              <a:t>احترام حقوق </a:t>
            </a:r>
            <a:r>
              <a:rPr lang="ar-KW" sz="2800" dirty="0" smtClean="0">
                <a:cs typeface="mohammad bold art 1" pitchFamily="2" charset="-78"/>
              </a:rPr>
              <a:t>المساهمين.</a:t>
            </a:r>
            <a:endParaRPr lang="en-US" sz="2800" dirty="0">
              <a:cs typeface="mohammad bold art 1" pitchFamily="2" charset="-78"/>
            </a:endParaRPr>
          </a:p>
          <a:p>
            <a:pPr marL="0" indent="0" algn="r" rtl="1">
              <a:buNone/>
            </a:pPr>
            <a:endParaRPr lang="ar-KW" sz="28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5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cs typeface="mohammad bold art 1" pitchFamily="2" charset="-78"/>
              </a:rPr>
              <a:t>تفصيل قواعد حوكمة الشركات</a:t>
            </a:r>
            <a:endParaRPr lang="en-US" sz="3200" b="1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ar-KW" sz="2800" dirty="0" smtClean="0"/>
          </a:p>
          <a:p>
            <a:pPr marL="0" indent="0" algn="ctr" rtl="1">
              <a:buNone/>
            </a:pPr>
            <a:endParaRPr lang="ar-KW" sz="2800" dirty="0"/>
          </a:p>
          <a:p>
            <a:pPr marL="0" indent="0" algn="ctr" rtl="1">
              <a:buNone/>
            </a:pPr>
            <a:endParaRPr lang="ar-KW" sz="2800" dirty="0" smtClean="0"/>
          </a:p>
          <a:p>
            <a:pPr marL="0" indent="0" algn="ctr" rtl="1">
              <a:buNone/>
            </a:pPr>
            <a:r>
              <a:rPr lang="ar-KW" sz="3600" b="1" dirty="0" smtClean="0">
                <a:cs typeface="mohammad bold art 1" pitchFamily="2" charset="-78"/>
              </a:rPr>
              <a:t>أهم متطلبات قواعد حوكمة الشركات</a:t>
            </a:r>
            <a:endParaRPr lang="en-US" sz="3600" b="1" dirty="0">
              <a:cs typeface="mohammad bold art 1" pitchFamily="2" charset="-78"/>
            </a:endParaRPr>
          </a:p>
          <a:p>
            <a:pPr marL="0" indent="0" algn="r" rtl="1">
              <a:buNone/>
            </a:pPr>
            <a:endParaRPr lang="ar-KW" sz="28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81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54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7967</TotalTime>
  <Words>1549</Words>
  <Application>Microsoft Office PowerPoint</Application>
  <PresentationFormat>On-screen Show (4:3)</PresentationFormat>
  <Paragraphs>172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microsoft sans serif</vt:lpstr>
      <vt:lpstr>mohammad bold art 1</vt:lpstr>
      <vt:lpstr>Times New Roman</vt:lpstr>
      <vt:lpstr>Wingdings</vt:lpstr>
      <vt:lpstr>Office Theme</vt:lpstr>
      <vt:lpstr>ورشة عمل </vt:lpstr>
      <vt:lpstr>مقدمة</vt:lpstr>
      <vt:lpstr>جدول أعمال الورشة</vt:lpstr>
      <vt:lpstr>أثر إصدار اللائحة التنفيذية الجديدة على تعليمات قواعد حوكمة الشركات</vt:lpstr>
      <vt:lpstr>مفهوم الحوكمة</vt:lpstr>
      <vt:lpstr>نطاق التطبيق</vt:lpstr>
      <vt:lpstr>منهجية التطبيق</vt:lpstr>
      <vt:lpstr>منهجية ونطاق التطبيق (تابع)</vt:lpstr>
      <vt:lpstr>تفصيل قواعد حوكمة الشركات</vt:lpstr>
      <vt:lpstr>القاعدة الأولى : بناء هيكل متوازن لمجلس الإدارة Construct a Balanced Board Composition </vt:lpstr>
      <vt:lpstr>القاعدة الثانية : التحديد السليم للمهام والمسؤوليات Establish Appropriate Roles and Responsibilities </vt:lpstr>
      <vt:lpstr>القاعدة الثالثة : اختيـار أشخـاص مـن ذوي الكفـاءة لعضويـة مجلـس الإدارة والإدارة الـتـنفـيذيـة Recruit Highly Qualified Candidates for the Board of Directors and the Executive Management </vt:lpstr>
      <vt:lpstr>القاعدة الرابعـة : ضمان نزاهة التقارير المالية Safeguard the Integrity of Financial Reporting </vt:lpstr>
      <vt:lpstr>القاعدة الخامسة : وضع نظم سليمة لإدارة المخاطر والرقابة الداخلية Apply Sound Systems of Risk Management and Internal Audit </vt:lpstr>
      <vt:lpstr>القاعدة السادسة: تعزيز السلوك المهني والقيم الأخلاقية Promote Code of Conduct and Ethical Standards </vt:lpstr>
      <vt:lpstr>القاعدة السابعة : الإفصاح والشفافية بشكل دقيق وفي الوقت المناسب Ensure Timely and High Quality Disclosure </vt:lpstr>
      <vt:lpstr>القاعدة الثامنة : احترام حقوق المساهمين Respect the Rights of Shareholders </vt:lpstr>
      <vt:lpstr>القاعدة التاسعة : إدراك دور أصحاب المصالح Recognise the Roles of Stakeholders </vt:lpstr>
      <vt:lpstr>القاعدة العاشرة : تعزيز وتحسين الأداء Encourage and Enhance Performance </vt:lpstr>
      <vt:lpstr>القاعدة الحادية عشر : التركيز على أهمية المسؤولية الاجتماعية Focus on the Importance of Corporate Social Responsibility </vt:lpstr>
      <vt:lpstr>متطلبات رقابية</vt:lpstr>
      <vt:lpstr>شــكــراً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Fouad Al-Ateeqi</dc:creator>
  <cp:lastModifiedBy>Fouad Al-Ateeqi</cp:lastModifiedBy>
  <cp:revision>164</cp:revision>
  <cp:lastPrinted>2015-11-24T09:39:44Z</cp:lastPrinted>
  <dcterms:created xsi:type="dcterms:W3CDTF">2014-09-25T11:33:14Z</dcterms:created>
  <dcterms:modified xsi:type="dcterms:W3CDTF">2015-12-22T06:20:27Z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aa112cfa-540d-4a4c-981a-df0791a67c4a</vt:lpwstr>
  </property>
  <property fmtid="{D5CDD505-2E9C-101B-9397-08002B2CF9AE}" pid="3" name="CMAClassification">
    <vt:lpwstr>Internal</vt:lpwstr>
  </property>
</Properties>
</file>